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64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2DAFC-9F49-4970-8D96-AA7D1770137A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806-3C5A-4A41-A695-E2A58315BBA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Численное решение уравнения переноса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Студент </a:t>
            </a:r>
            <a:r>
              <a:rPr lang="ru-RU" dirty="0"/>
              <a:t>421 группы</a:t>
            </a:r>
          </a:p>
          <a:p>
            <a:r>
              <a:rPr lang="ru-RU" dirty="0" err="1"/>
              <a:t>Сенченок</a:t>
            </a:r>
            <a:r>
              <a:rPr lang="ru-RU" dirty="0"/>
              <a:t> Григорий Антонович.</a:t>
            </a:r>
          </a:p>
          <a:p>
            <a:r>
              <a:rPr lang="ru-RU" dirty="0"/>
              <a:t>Научный руководитель:</a:t>
            </a:r>
          </a:p>
          <a:p>
            <a:r>
              <a:rPr lang="ru-RU" dirty="0" err="1"/>
              <a:t>д.ф.-м.н</a:t>
            </a:r>
            <a:r>
              <a:rPr lang="ru-RU" dirty="0"/>
              <a:t>., профессор</a:t>
            </a:r>
          </a:p>
          <a:p>
            <a:r>
              <a:rPr lang="ru-RU" dirty="0"/>
              <a:t>Меньшов Игорь Станиславович.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2. Характеристическая функция твердого тела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Начальные условия для уравнения переноса: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Поле скоростей </a:t>
            </a:r>
            <a:r>
              <a:rPr lang="en-US" dirty="0" smtClean="0"/>
              <a:t>u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Начальное положение точек границы твердого тела</a:t>
            </a:r>
            <a:endParaRPr lang="ru-RU" dirty="0"/>
          </a:p>
          <a:p>
            <a:pPr marL="571500" indent="-514350"/>
            <a:r>
              <a:rPr lang="ru-RU" dirty="0" smtClean="0"/>
              <a:t>Необходимо найти:</a:t>
            </a:r>
          </a:p>
          <a:p>
            <a:pPr marL="971550" lvl="1" indent="-514350">
              <a:buNone/>
            </a:pPr>
            <a:r>
              <a:rPr lang="ru-RU" dirty="0" smtClean="0"/>
              <a:t>Характеристическую функцию</a:t>
            </a:r>
            <a:r>
              <a:rPr lang="en-US" dirty="0" smtClean="0"/>
              <a:t> f</a:t>
            </a:r>
            <a:r>
              <a:rPr lang="ru-RU" dirty="0" smtClean="0"/>
              <a:t> в области </a:t>
            </a:r>
            <a:r>
              <a:rPr lang="en-US" dirty="0" smtClean="0"/>
              <a:t>D </a:t>
            </a:r>
            <a:r>
              <a:rPr lang="ru-RU" dirty="0" smtClean="0"/>
              <a:t>на отрезке времени </a:t>
            </a:r>
            <a:r>
              <a:rPr lang="en-US" dirty="0" smtClean="0"/>
              <a:t>[0; T]</a:t>
            </a:r>
            <a:endParaRPr lang="ru-RU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Таким образом, задачу можно представить в виде системы дифференциальных уравнений:</a:t>
            </a:r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r>
              <a:rPr lang="ru-RU" sz="2800" dirty="0" smtClean="0"/>
              <a:t>С начальными условиями:</a:t>
            </a:r>
            <a:endParaRPr lang="ru-RU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643182"/>
            <a:ext cx="37909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5214950"/>
            <a:ext cx="21050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Точное решение: </a:t>
            </a:r>
            <a:r>
              <a:rPr lang="en-US" dirty="0" smtClean="0"/>
              <a:t>Virtual Motion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Формула </a:t>
            </a:r>
            <a:r>
              <a:rPr lang="ru-RU" sz="2000" dirty="0"/>
              <a:t>Эйлера</a:t>
            </a:r>
            <a:r>
              <a:rPr lang="ru-RU" sz="2000" dirty="0" smtClean="0"/>
              <a:t>:</a:t>
            </a:r>
          </a:p>
          <a:p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/>
              <a:t>При подстановке в нее </a:t>
            </a:r>
            <a:r>
              <a:rPr lang="en-US" sz="2000" dirty="0" err="1" smtClean="0"/>
              <a:t>rk</a:t>
            </a:r>
            <a:r>
              <a:rPr lang="ru-RU" sz="2000" dirty="0" smtClean="0"/>
              <a:t> и </a:t>
            </a:r>
            <a:r>
              <a:rPr lang="en-US" sz="2000" dirty="0" err="1" smtClean="0"/>
              <a:t>vk</a:t>
            </a:r>
            <a:r>
              <a:rPr lang="en-US" sz="2000" dirty="0" smtClean="0"/>
              <a:t> </a:t>
            </a:r>
            <a:r>
              <a:rPr lang="ru-RU" sz="2000" dirty="0" smtClean="0"/>
              <a:t>и интегрировании по времени дает:</a:t>
            </a:r>
          </a:p>
          <a:p>
            <a:pPr lvl="1"/>
            <a:r>
              <a:rPr lang="ru-RU" sz="1600" dirty="0" smtClean="0"/>
              <a:t>Формулу для расчета положения центра масс:</a:t>
            </a:r>
            <a:br>
              <a:rPr lang="ru-RU" sz="1600" dirty="0" smtClean="0"/>
            </a:br>
            <a:endParaRPr lang="ru-RU" sz="1600" dirty="0" smtClean="0"/>
          </a:p>
          <a:p>
            <a:pPr lvl="1"/>
            <a:endParaRPr lang="ru-RU" sz="1600" dirty="0" smtClean="0"/>
          </a:p>
          <a:p>
            <a:pPr lvl="1"/>
            <a:endParaRPr lang="ru-RU" sz="1600" dirty="0" smtClean="0"/>
          </a:p>
          <a:p>
            <a:pPr lvl="1"/>
            <a:endParaRPr lang="ru-RU" sz="1600" dirty="0"/>
          </a:p>
          <a:p>
            <a:pPr lvl="1"/>
            <a:r>
              <a:rPr lang="ru-RU" sz="1600" dirty="0" smtClean="0"/>
              <a:t>Уравнение для расчета положения </a:t>
            </a:r>
            <a:r>
              <a:rPr lang="en-US" sz="1600" dirty="0" smtClean="0"/>
              <a:t>k-</a:t>
            </a:r>
            <a:r>
              <a:rPr lang="ru-RU" sz="1600" dirty="0" smtClean="0"/>
              <a:t>ой точки твердого тела:</a:t>
            </a:r>
            <a:br>
              <a:rPr lang="ru-RU" sz="1600" dirty="0" smtClean="0"/>
            </a:br>
            <a:endParaRPr lang="ru-RU" sz="1600" dirty="0"/>
          </a:p>
          <a:p>
            <a:endParaRPr lang="ru-RU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143116"/>
            <a:ext cx="35528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357562"/>
            <a:ext cx="24860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857760"/>
            <a:ext cx="7829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Дискретизация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Необходимо найти решение полученных интегральных уравнений на отрезке времени </a:t>
            </a:r>
            <a:r>
              <a:rPr lang="en-US" dirty="0" smtClean="0"/>
              <a:t>T=[0; t]</a:t>
            </a:r>
          </a:p>
          <a:p>
            <a:r>
              <a:rPr lang="ru-RU" dirty="0" err="1" smtClean="0"/>
              <a:t>Даный</a:t>
            </a:r>
            <a:r>
              <a:rPr lang="ru-RU" dirty="0" smtClean="0"/>
              <a:t> отрезок разбивается на </a:t>
            </a:r>
            <a:r>
              <a:rPr lang="en-US" dirty="0" err="1" smtClean="0"/>
              <a:t>stepN</a:t>
            </a:r>
            <a:r>
              <a:rPr lang="en-US" dirty="0" smtClean="0"/>
              <a:t> </a:t>
            </a:r>
            <a:r>
              <a:rPr lang="ru-RU" dirty="0" err="1" smtClean="0"/>
              <a:t>подотрезков</a:t>
            </a:r>
            <a:r>
              <a:rPr lang="ru-RU" dirty="0" smtClean="0"/>
              <a:t> </a:t>
            </a:r>
            <a:r>
              <a:rPr lang="en-US" dirty="0"/>
              <a:t>[</a:t>
            </a:r>
            <a:r>
              <a:rPr lang="en-US" dirty="0" smtClean="0"/>
              <a:t>t(i-1); t(</a:t>
            </a:r>
            <a:r>
              <a:rPr lang="en-US" dirty="0" err="1" smtClean="0"/>
              <a:t>i</a:t>
            </a:r>
            <a:r>
              <a:rPr lang="en-US" dirty="0" smtClean="0"/>
              <a:t>)], </a:t>
            </a:r>
            <a:r>
              <a:rPr lang="en-US" dirty="0" err="1" smtClean="0"/>
              <a:t>i</a:t>
            </a:r>
            <a:r>
              <a:rPr lang="en-US" dirty="0" smtClean="0"/>
              <a:t>=1..stepN.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Длина каждого отрезка </a:t>
            </a:r>
            <a:r>
              <a:rPr lang="en-US" dirty="0" smtClean="0"/>
              <a:t>h=t(</a:t>
            </a:r>
            <a:r>
              <a:rPr lang="en-US" dirty="0" err="1" smtClean="0"/>
              <a:t>i</a:t>
            </a:r>
            <a:r>
              <a:rPr lang="en-US" dirty="0" smtClean="0"/>
              <a:t>)-t(i-1)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Положение центра масс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Интеграл                              был рассчитан методом квадратур. В </a:t>
            </a:r>
            <a:r>
              <a:rPr lang="ru-RU" dirty="0"/>
              <a:t>качестве квадратурной формулы была использована составная формула трапеции.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214422"/>
            <a:ext cx="24193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071942"/>
            <a:ext cx="7554727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Положение </a:t>
            </a:r>
            <a:r>
              <a:rPr lang="en-US" dirty="0" smtClean="0"/>
              <a:t>k-</a:t>
            </a:r>
            <a:r>
              <a:rPr lang="ru-RU" dirty="0" smtClean="0"/>
              <a:t>ой точки твердого тела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Функция в правой части уравнения</a:t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была рассчитана методом квадрату с использованием составной квадратурной формулы трапеции.</a:t>
            </a:r>
            <a:endParaRPr lang="ru-RU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000240"/>
            <a:ext cx="50577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071942"/>
            <a:ext cx="817035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28654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Далее интегралы в уравнении заменяются квадратурными формулами, и в результате мы приходим к следующей системе линейных алгебраических уравнений: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Обозначим: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И в результате:</a:t>
            </a:r>
            <a:endParaRPr lang="ru-RU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812592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071810"/>
            <a:ext cx="4548027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5715016"/>
            <a:ext cx="248801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14366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Операция векторного произведения заменяется на </a:t>
            </a:r>
            <a:r>
              <a:rPr lang="ru-RU" sz="2000" dirty="0"/>
              <a:t>произведение кососимметрической матрицы на </a:t>
            </a:r>
            <a:r>
              <a:rPr lang="ru-RU" sz="2000" dirty="0" smtClean="0"/>
              <a:t>вектор, и после выражения </a:t>
            </a:r>
            <a:r>
              <a:rPr lang="en-US" sz="2000" dirty="0" smtClean="0"/>
              <a:t>x </a:t>
            </a:r>
            <a:r>
              <a:rPr lang="ru-RU" sz="2000" dirty="0" smtClean="0"/>
              <a:t>получим:</a:t>
            </a:r>
          </a:p>
          <a:p>
            <a:endParaRPr lang="ru-RU" sz="2000" dirty="0"/>
          </a:p>
          <a:p>
            <a:endParaRPr lang="ru-RU" sz="2000" dirty="0" smtClean="0"/>
          </a:p>
          <a:p>
            <a:endParaRPr lang="en-US" sz="2000" dirty="0" smtClean="0"/>
          </a:p>
          <a:p>
            <a:r>
              <a:rPr lang="ru-RU" sz="2000" dirty="0" smtClean="0"/>
              <a:t>Таким образом, мы</a:t>
            </a:r>
            <a:r>
              <a:rPr lang="en-US" sz="2000" dirty="0" smtClean="0"/>
              <a:t> </a:t>
            </a:r>
            <a:r>
              <a:rPr lang="ru-RU" sz="2000" dirty="0" smtClean="0"/>
              <a:t>получаем алгоритм последовательного расчета  значений вектора </a:t>
            </a:r>
            <a:r>
              <a:rPr lang="en-US" sz="2000" dirty="0" err="1" smtClean="0"/>
              <a:t>xki</a:t>
            </a:r>
            <a:r>
              <a:rPr lang="ru-RU" sz="2000" dirty="0" smtClean="0"/>
              <a:t> для </a:t>
            </a:r>
            <a:r>
              <a:rPr lang="en-US" sz="2000" dirty="0" err="1" smtClean="0"/>
              <a:t>i</a:t>
            </a:r>
            <a:r>
              <a:rPr lang="en-US" sz="2000" dirty="0" smtClean="0"/>
              <a:t>=0..stepN.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В качестве квадратурной формулы была использована комбинация составной формулы Симпсона и правила трех восьмых.</a:t>
            </a:r>
            <a:r>
              <a:rPr lang="ru-RU" sz="2000" dirty="0" smtClean="0"/>
              <a:t/>
            </a:r>
            <a:br>
              <a:rPr lang="ru-RU" sz="2000" dirty="0" smtClean="0"/>
            </a:br>
            <a:endParaRPr lang="ru-RU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428736"/>
            <a:ext cx="2522889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1571" y="3357562"/>
            <a:ext cx="88724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VectorArray</a:t>
            </a:r>
            <a:r>
              <a:rPr lang="en-US" dirty="0"/>
              <a:t> </a:t>
            </a:r>
            <a:r>
              <a:rPr lang="en-US" dirty="0" err="1"/>
              <a:t>getXk</a:t>
            </a:r>
            <a:r>
              <a:rPr lang="en-US" dirty="0"/>
              <a:t>(</a:t>
            </a:r>
            <a:r>
              <a:rPr lang="en-US" dirty="0" err="1"/>
              <a:t>VectorArray</a:t>
            </a:r>
            <a:r>
              <a:rPr lang="en-US" dirty="0"/>
              <a:t> </a:t>
            </a:r>
            <a:r>
              <a:rPr lang="en-US" dirty="0" err="1"/>
              <a:t>rightFunc</a:t>
            </a:r>
            <a:r>
              <a:rPr lang="en-US" dirty="0"/>
              <a:t>, Vector3Array omega, </a:t>
            </a:r>
            <a:r>
              <a:rPr lang="en-US" dirty="0" err="1"/>
              <a:t>VectorArray</a:t>
            </a:r>
            <a:r>
              <a:rPr lang="en-US" dirty="0"/>
              <a:t> </a:t>
            </a:r>
            <a:r>
              <a:rPr lang="en-US" dirty="0" err="1"/>
              <a:t>xc</a:t>
            </a:r>
            <a:r>
              <a:rPr lang="en-US" dirty="0"/>
              <a:t>, double </a:t>
            </a:r>
            <a:r>
              <a:rPr lang="en-US" dirty="0" err="1"/>
              <a:t>maxT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вычислений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результате была реализована программа для вычисления положений </a:t>
            </a:r>
            <a:r>
              <a:rPr lang="en-US" dirty="0"/>
              <a:t>k</a:t>
            </a:r>
            <a:r>
              <a:rPr lang="ru-RU" dirty="0"/>
              <a:t>-ой точки твердого тела в моменты времени </a:t>
            </a:r>
            <a:r>
              <a:rPr lang="en-US" dirty="0" err="1" smtClean="0"/>
              <a:t>ti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=0..stepN</a:t>
            </a:r>
            <a:r>
              <a:rPr lang="ru-RU" dirty="0" smtClean="0"/>
              <a:t>. </a:t>
            </a:r>
            <a:r>
              <a:rPr lang="ru-RU" dirty="0"/>
              <a:t>Результаты вычислений записываются в файл “</a:t>
            </a:r>
            <a:r>
              <a:rPr lang="en-US" dirty="0"/>
              <a:t>output</a:t>
            </a:r>
            <a:r>
              <a:rPr lang="ru-RU" dirty="0"/>
              <a:t>.</a:t>
            </a:r>
            <a:r>
              <a:rPr lang="en-US" dirty="0"/>
              <a:t>txt</a:t>
            </a:r>
            <a:r>
              <a:rPr lang="ru-RU" dirty="0" smtClean="0"/>
              <a:t>”.</a:t>
            </a:r>
            <a:endParaRPr lang="en-US" dirty="0"/>
          </a:p>
          <a:p>
            <a:r>
              <a:rPr lang="ru-RU" dirty="0"/>
              <a:t>Для более наглядной визуализации результатов расчет была реализована программа на языке программирования </a:t>
            </a:r>
            <a:r>
              <a:rPr lang="en-US" dirty="0"/>
              <a:t>Python</a:t>
            </a:r>
            <a:r>
              <a:rPr lang="ru-RU" dirty="0"/>
              <a:t>, которая создает анимацию движения твердого тела по </a:t>
            </a:r>
            <a:r>
              <a:rPr lang="ru-RU" dirty="0" err="1"/>
              <a:t>предрассчитанным</a:t>
            </a:r>
            <a:r>
              <a:rPr lang="ru-RU" dirty="0"/>
              <a:t> данным о положениях точек.</a:t>
            </a:r>
            <a:endParaRPr lang="en-US" dirty="0" smtClean="0"/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расчета</a:t>
            </a:r>
            <a:endParaRPr lang="ru-R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3050"/>
            <a:ext cx="50577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 descr="x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357298"/>
            <a:ext cx="322830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57562"/>
            <a:ext cx="5362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5214950"/>
            <a:ext cx="834746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542926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 данной работе рассматривается проблема численного </a:t>
            </a:r>
            <a:r>
              <a:rPr lang="ru-RU" dirty="0" smtClean="0"/>
              <a:t>моделирования движения </a:t>
            </a:r>
            <a:r>
              <a:rPr lang="ru-RU" dirty="0"/>
              <a:t>твердого </a:t>
            </a:r>
            <a:r>
              <a:rPr lang="ru-RU" dirty="0" smtClean="0"/>
              <a:t>тела.</a:t>
            </a:r>
          </a:p>
          <a:p>
            <a:r>
              <a:rPr lang="ru-RU" dirty="0" smtClean="0"/>
              <a:t>Исследование проводится в рамках двух подходов: прямое моделирование (</a:t>
            </a:r>
            <a:r>
              <a:rPr lang="ru-RU" dirty="0" err="1" smtClean="0"/>
              <a:t>direct</a:t>
            </a:r>
            <a:r>
              <a:rPr lang="ru-RU" dirty="0" smtClean="0"/>
              <a:t> </a:t>
            </a:r>
            <a:r>
              <a:rPr lang="ru-RU" dirty="0" err="1" smtClean="0"/>
              <a:t>modeling</a:t>
            </a:r>
            <a:r>
              <a:rPr lang="ru-RU" dirty="0" smtClean="0"/>
              <a:t> -DM) и виртуальное моделирование (</a:t>
            </a:r>
            <a:r>
              <a:rPr lang="ru-RU" dirty="0" err="1" smtClean="0"/>
              <a:t>virtual</a:t>
            </a:r>
            <a:r>
              <a:rPr lang="ru-RU" dirty="0" smtClean="0"/>
              <a:t> </a:t>
            </a:r>
            <a:r>
              <a:rPr lang="ru-RU" dirty="0" err="1" smtClean="0"/>
              <a:t>modeling</a:t>
            </a:r>
            <a:r>
              <a:rPr lang="ru-RU" dirty="0" smtClean="0"/>
              <a:t> -VM) </a:t>
            </a:r>
            <a:endParaRPr lang="ru-RU" dirty="0" smtClean="0"/>
          </a:p>
          <a:p>
            <a:r>
              <a:rPr lang="en-US" dirty="0" smtClean="0"/>
              <a:t>DM: </a:t>
            </a:r>
            <a:r>
              <a:rPr lang="ru-RU" dirty="0" smtClean="0"/>
              <a:t>Твердое </a:t>
            </a:r>
            <a:r>
              <a:rPr lang="ru-RU" dirty="0"/>
              <a:t>тело задано как совокупность точек, лежащих на его границе</a:t>
            </a:r>
            <a:r>
              <a:rPr lang="ru-RU" dirty="0" smtClean="0"/>
              <a:t>. Т</a:t>
            </a:r>
            <a:r>
              <a:rPr lang="ru-RU" dirty="0" smtClean="0"/>
              <a:t>раектории </a:t>
            </a:r>
            <a:r>
              <a:rPr lang="ru-RU" dirty="0" smtClean="0"/>
              <a:t>точек рассчитываются путем численного решения уравнений Эйлера движения ТТ.</a:t>
            </a:r>
            <a:endParaRPr lang="ru-RU" dirty="0" smtClean="0"/>
          </a:p>
          <a:p>
            <a:r>
              <a:rPr lang="ru-RU" dirty="0" smtClean="0"/>
              <a:t>VM: геометрия тела задается характеристической функцией; ее эволюция описывается уравнением переноса; моделирование движения осуществляется путем численного решения уравнения переноса на сетке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Цель работы - численная реализация VM и сравнение результатов с DM.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D:\YandexDisk\Скриншоты\2020-09-29_17-09-56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4625" y="357166"/>
            <a:ext cx="9158625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D:\YandexDisk\Учеба\Теория\4 курс\Курсовая работа\Анимация\TestMovementSucces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Погрешность </a:t>
            </a:r>
            <a:r>
              <a:rPr lang="ru-RU" dirty="0" err="1" smtClean="0"/>
              <a:t>вычислиней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Ошибка: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4000 шагов на отрезке времени 10с (длина временного шага 0.0025)</a:t>
            </a:r>
            <a:br>
              <a:rPr lang="ru-RU" sz="2000" dirty="0" smtClean="0"/>
            </a:br>
            <a:endParaRPr lang="ru-RU" sz="2000" dirty="0"/>
          </a:p>
          <a:p>
            <a:r>
              <a:rPr lang="ru-RU" sz="2000" dirty="0" smtClean="0"/>
              <a:t>Для расчета траектории центра масс: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error0=</a:t>
            </a:r>
            <a:r>
              <a:rPr lang="ru-RU" sz="2000" dirty="0" smtClean="0"/>
              <a:t>2.47756e-10.</a:t>
            </a:r>
            <a:br>
              <a:rPr lang="ru-RU" sz="2000" dirty="0" smtClean="0"/>
            </a:br>
            <a:endParaRPr lang="ru-RU" sz="2000" dirty="0"/>
          </a:p>
          <a:p>
            <a:r>
              <a:rPr lang="ru-RU" sz="2000" dirty="0" smtClean="0"/>
              <a:t>Для расчета траектории 3-ей точки из примера:</a:t>
            </a:r>
            <a:br>
              <a:rPr lang="ru-RU" sz="2000" dirty="0" smtClean="0"/>
            </a:br>
            <a:r>
              <a:rPr lang="en-US" sz="2000" dirty="0" smtClean="0"/>
              <a:t>error3= </a:t>
            </a:r>
            <a:r>
              <a:rPr lang="ru-RU" sz="2000" dirty="0" smtClean="0"/>
              <a:t>0.000469316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785926"/>
            <a:ext cx="38766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4" name="Содержимое 3" descr="D:\YandexDisk\Скриншоты\2020-09-30_01-14-18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04793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en-US" dirty="0"/>
              <a:t>THINC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Для численного решения уравнения переноса была рассмотрена схема </a:t>
            </a:r>
            <a:r>
              <a:rPr lang="en-US" dirty="0" smtClean="0"/>
              <a:t>THINC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dirty="0" err="1"/>
              <a:t>tangent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hyperbola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capturing</a:t>
            </a:r>
            <a:r>
              <a:rPr lang="ru-RU" dirty="0"/>
              <a:t>: гиперболический тангенс для отслеживания поверхности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где </a:t>
            </a:r>
            <a:r>
              <a:rPr lang="en-US" dirty="0" smtClean="0"/>
              <a:t>u - </a:t>
            </a:r>
            <a:r>
              <a:rPr lang="ru-RU" dirty="0"/>
              <a:t>векторное поле </a:t>
            </a:r>
            <a:r>
              <a:rPr lang="ru-RU" dirty="0" smtClean="0"/>
              <a:t>скоростей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f - </a:t>
            </a:r>
            <a:r>
              <a:rPr lang="ru-RU" dirty="0"/>
              <a:t>переносимая скалярная величина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4143380"/>
            <a:ext cx="447861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6105525"/>
            <a:ext cx="30099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697559"/>
          </a:xfrm>
        </p:spPr>
        <p:txBody>
          <a:bodyPr/>
          <a:lstStyle/>
          <a:p>
            <a:r>
              <a:rPr lang="ru-RU" dirty="0" smtClean="0"/>
              <a:t>В одномерном случае, для </a:t>
            </a:r>
            <a:r>
              <a:rPr lang="ru-RU" dirty="0" err="1" smtClean="0"/>
              <a:t>соленоидального</a:t>
            </a:r>
            <a:r>
              <a:rPr lang="ru-RU" dirty="0" smtClean="0"/>
              <a:t> поля скоростей:</a:t>
            </a:r>
            <a:endParaRPr lang="ru-RU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1785926"/>
            <a:ext cx="241597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Дискретизация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Отрезок </a:t>
            </a:r>
            <a:r>
              <a:rPr lang="en-US" dirty="0" smtClean="0"/>
              <a:t>[X1; X2]</a:t>
            </a:r>
            <a:r>
              <a:rPr lang="ru-RU" dirty="0" smtClean="0"/>
              <a:t>, </a:t>
            </a:r>
            <a:r>
              <a:rPr lang="ru-RU" dirty="0"/>
              <a:t>на котором рассматривается данное уравнение, разбивается на </a:t>
            </a:r>
            <a:r>
              <a:rPr lang="en-US" dirty="0" err="1" smtClean="0"/>
              <a:t>cellCount</a:t>
            </a:r>
            <a:r>
              <a:rPr lang="ru-RU" dirty="0" smtClean="0"/>
              <a:t> </a:t>
            </a:r>
            <a:r>
              <a:rPr lang="ru-RU" dirty="0"/>
              <a:t>последовательных </a:t>
            </a:r>
            <a:r>
              <a:rPr lang="ru-RU" dirty="0" err="1"/>
              <a:t>подотрезков</a:t>
            </a:r>
            <a:r>
              <a:rPr lang="ru-RU" dirty="0"/>
              <a:t>, длиной </a:t>
            </a:r>
            <a:r>
              <a:rPr lang="el-GR" dirty="0" smtClean="0"/>
              <a:t>Δ</a:t>
            </a:r>
            <a:r>
              <a:rPr lang="en-US" dirty="0" smtClean="0"/>
              <a:t>Xi</a:t>
            </a:r>
            <a:r>
              <a:rPr lang="ru-RU" dirty="0" smtClean="0"/>
              <a:t> </a:t>
            </a:r>
            <a:r>
              <a:rPr lang="ru-RU" dirty="0"/>
              <a:t>каждый. </a:t>
            </a:r>
            <a:r>
              <a:rPr lang="el-GR" dirty="0" smtClean="0"/>
              <a:t>Δ</a:t>
            </a:r>
            <a:r>
              <a:rPr lang="en-US" dirty="0" smtClean="0"/>
              <a:t>Xi</a:t>
            </a:r>
            <a:r>
              <a:rPr lang="ru-RU" dirty="0" smtClean="0"/>
              <a:t> </a:t>
            </a:r>
            <a:r>
              <a:rPr lang="en-US" dirty="0" smtClean="0"/>
              <a:t>=X(i+1/2)-X(i-1/2)</a:t>
            </a:r>
            <a:r>
              <a:rPr lang="ru-RU" dirty="0" smtClean="0"/>
              <a:t>. </a:t>
            </a:r>
            <a:r>
              <a:rPr lang="ru-RU" dirty="0"/>
              <a:t>Положения </a:t>
            </a:r>
            <a:r>
              <a:rPr lang="en-US" dirty="0" smtClean="0"/>
              <a:t>X(i+1/2), X(i-1/2)</a:t>
            </a:r>
            <a:r>
              <a:rPr lang="en-US" dirty="0"/>
              <a:t> </a:t>
            </a:r>
            <a:r>
              <a:rPr lang="ru-RU" dirty="0" smtClean="0"/>
              <a:t>являются </a:t>
            </a:r>
            <a:r>
              <a:rPr lang="ru-RU" dirty="0"/>
              <a:t>узлами данной сетки</a:t>
            </a:r>
            <a:r>
              <a:rPr lang="ru-RU" dirty="0" smtClean="0"/>
              <a:t>.</a:t>
            </a:r>
            <a:endParaRPr lang="en-US" dirty="0"/>
          </a:p>
          <a:p>
            <a:r>
              <a:rPr lang="el-GR" dirty="0" smtClean="0"/>
              <a:t>Δ</a:t>
            </a:r>
            <a:r>
              <a:rPr lang="en-US" dirty="0" smtClean="0"/>
              <a:t>t – </a:t>
            </a:r>
            <a:r>
              <a:rPr lang="ru-RU" dirty="0" smtClean="0"/>
              <a:t>длина шага по времени</a:t>
            </a:r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840435"/>
          </a:xfrm>
        </p:spPr>
        <p:txBody>
          <a:bodyPr/>
          <a:lstStyle/>
          <a:p>
            <a:r>
              <a:rPr lang="ru-RU" dirty="0"/>
              <a:t>среднее значение функции </a:t>
            </a:r>
            <a:r>
              <a:rPr lang="en-US" dirty="0" smtClean="0"/>
              <a:t>f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en-US" dirty="0" err="1" smtClean="0"/>
              <a:t>i</a:t>
            </a:r>
            <a:r>
              <a:rPr lang="ru-RU" dirty="0" smtClean="0"/>
              <a:t>-</a:t>
            </a:r>
            <a:r>
              <a:rPr lang="ru-RU" dirty="0" err="1" smtClean="0"/>
              <a:t>ом</a:t>
            </a:r>
            <a:r>
              <a:rPr lang="ru-RU" dirty="0" smtClean="0"/>
              <a:t> </a:t>
            </a:r>
            <a:r>
              <a:rPr lang="ru-RU" dirty="0"/>
              <a:t>отрезке </a:t>
            </a:r>
            <a:r>
              <a:rPr lang="el-GR" dirty="0" smtClean="0"/>
              <a:t>Δ</a:t>
            </a:r>
            <a:r>
              <a:rPr lang="en-US" dirty="0" smtClean="0"/>
              <a:t>Xi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en-US" dirty="0" smtClean="0"/>
              <a:t>n</a:t>
            </a:r>
            <a:r>
              <a:rPr lang="ru-RU" dirty="0" smtClean="0"/>
              <a:t>-</a:t>
            </a:r>
            <a:r>
              <a:rPr lang="ru-RU" dirty="0" err="1" smtClean="0"/>
              <a:t>ом</a:t>
            </a:r>
            <a:r>
              <a:rPr lang="ru-RU" dirty="0" smtClean="0"/>
              <a:t> </a:t>
            </a:r>
            <a:r>
              <a:rPr lang="ru-RU" dirty="0"/>
              <a:t>временном </a:t>
            </a:r>
            <a:r>
              <a:rPr lang="ru-RU" dirty="0" smtClean="0"/>
              <a:t>шаге</a:t>
            </a:r>
            <a:r>
              <a:rPr lang="en-US" dirty="0" smtClean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r>
              <a:rPr lang="ru-RU" dirty="0" smtClean="0"/>
              <a:t>Аппроксимация </a:t>
            </a:r>
            <a:r>
              <a:rPr lang="en-US" dirty="0" smtClean="0"/>
              <a:t>f(</a:t>
            </a:r>
            <a:r>
              <a:rPr lang="en-US" dirty="0" err="1" smtClean="0"/>
              <a:t>i</a:t>
            </a:r>
            <a:r>
              <a:rPr lang="en-US" dirty="0" smtClean="0"/>
              <a:t>)n:</a:t>
            </a:r>
            <a:br>
              <a:rPr lang="en-US" dirty="0" smtClean="0"/>
            </a:br>
            <a:endParaRPr lang="ru-RU" dirty="0" smtClean="0"/>
          </a:p>
          <a:p>
            <a:endParaRPr lang="ru-RU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500174"/>
            <a:ext cx="3214710" cy="158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4071942"/>
            <a:ext cx="52149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1" y="5214950"/>
            <a:ext cx="2857519" cy="57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0"/>
            <a:ext cx="8229600" cy="4525963"/>
          </a:xfrm>
        </p:spPr>
        <p:txBody>
          <a:bodyPr>
            <a:normAutofit/>
          </a:bodyPr>
          <a:lstStyle/>
          <a:p>
            <a:r>
              <a:rPr lang="ru-RU" sz="2000" dirty="0"/>
              <a:t>Параметр </a:t>
            </a:r>
            <a:r>
              <a:rPr lang="ru-RU" sz="2000" dirty="0" smtClean="0"/>
              <a:t>      </a:t>
            </a:r>
            <a:r>
              <a:rPr lang="ru-RU" sz="2000" dirty="0"/>
              <a:t>– относительное расстояние до середины прыжка </a:t>
            </a:r>
            <a:r>
              <a:rPr lang="en-US" sz="2000" dirty="0" smtClean="0"/>
              <a:t>f</a:t>
            </a:r>
            <a:r>
              <a:rPr lang="ru-RU" sz="2000" dirty="0" smtClean="0"/>
              <a:t> </a:t>
            </a:r>
            <a:r>
              <a:rPr lang="ru-RU" sz="2000" dirty="0"/>
              <a:t>от левой границы отрезка </a:t>
            </a:r>
            <a:r>
              <a:rPr lang="en-US" sz="2000" dirty="0" smtClean="0"/>
              <a:t>X(i-1/2)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71414"/>
            <a:ext cx="357190" cy="34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 descr="D:\YandexDisk\Скриншоты\2020-09-29_23-00-24 (3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7232"/>
            <a:ext cx="9144000" cy="373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643446"/>
            <a:ext cx="26098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44" y="4500570"/>
            <a:ext cx="50196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D:\YandexDisk\Скриншоты\2020-09-29_23-00-24 (4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39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357562"/>
            <a:ext cx="557216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pic>
        <p:nvPicPr>
          <p:cNvPr id="5" name="Содержимое 4" descr="ОписаниеПроцесс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4422"/>
            <a:ext cx="9072124" cy="542928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91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расчета</a:t>
            </a:r>
            <a:endParaRPr lang="ru-RU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833443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571480"/>
            <a:ext cx="9144000" cy="69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 descr="D:\YandexDisk\Скриншоты\2020-09-30_01-07-22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8801"/>
            <a:ext cx="9144000" cy="2828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07209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Таким </a:t>
            </a:r>
            <a:r>
              <a:rPr lang="ru-RU" sz="2000" dirty="0"/>
              <a:t>образом, были исследованы методы численного решения уравнения Эйлера и уравнения переноса. Был реализован программный алгоритм расчета положения твердого тела при движении в двух и трехмерном случае, а также программный алгоритм расчета движения поверхности жидкости в одномерном случае.</a:t>
            </a:r>
          </a:p>
          <a:p>
            <a:r>
              <a:rPr lang="ru-RU" sz="2000" dirty="0"/>
              <a:t>Численное решение уравнения Эйлера позволяет с высокой точностью рассчитать положение любой точки твердого тела в заданный момент времени.</a:t>
            </a:r>
          </a:p>
          <a:p>
            <a:r>
              <a:rPr lang="ru-RU" sz="2000" dirty="0"/>
              <a:t>Метод </a:t>
            </a:r>
            <a:r>
              <a:rPr lang="en-US" sz="2000" dirty="0"/>
              <a:t>VOF </a:t>
            </a:r>
            <a:r>
              <a:rPr lang="ru-RU" sz="2000" dirty="0"/>
              <a:t>с использование схемы </a:t>
            </a:r>
            <a:r>
              <a:rPr lang="en-US" sz="2000" dirty="0"/>
              <a:t>THINC </a:t>
            </a:r>
            <a:r>
              <a:rPr lang="ru-RU" sz="2000" dirty="0"/>
              <a:t>позволяет рассчитать изменение характеристической функции, описывающей твердое тело в жидкости в пространстве и времени. Полученная реализация одномерного алгоритма необходима для дальнейшей реализации многомерного расчета движения жидкости и твердого тела в пространстве с использованием результатов вычислений поля скоростей твердого тела.</a:t>
            </a:r>
          </a:p>
          <a:p>
            <a:endParaRPr lang="ru-RU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</a:t>
            </a:r>
            <a:r>
              <a:rPr lang="ru-RU" dirty="0" smtClean="0"/>
              <a:t>задачи</a:t>
            </a:r>
            <a:r>
              <a:rPr lang="en-US" dirty="0" smtClean="0"/>
              <a:t> VM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Нахождение </a:t>
            </a:r>
            <a:r>
              <a:rPr lang="ru-RU" dirty="0"/>
              <a:t>векторного поля скоростей твердого </a:t>
            </a:r>
            <a:r>
              <a:rPr lang="ru-RU" dirty="0" smtClean="0"/>
              <a:t>тела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Нахождение </a:t>
            </a:r>
            <a:r>
              <a:rPr lang="ru-RU" dirty="0"/>
              <a:t>характеристической функции твердого тела и жидкости в рассматриваемой области на каждом временном шаге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Поле скоростей твердого тела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Твердое тело представляет собой совокупность точек, расстояния, между положениями которых не изменяются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Начальные условия задачи движения твердого тела: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Положение всех точек в начальный момент времени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Скорость центра масс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Угловая скорость</a:t>
            </a:r>
            <a:endParaRPr lang="ru-RU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Поле скоростей твердого тела</a:t>
            </a:r>
            <a:endParaRPr lang="ru-RU" dirty="0"/>
          </a:p>
        </p:txBody>
      </p:sp>
      <p:pic>
        <p:nvPicPr>
          <p:cNvPr id="4" name="Содержимое 3" descr="ТочнаяГеометрия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2984"/>
            <a:ext cx="9144000" cy="547230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Поле скоростей твердого тела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Необходимо найти: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400" dirty="0" smtClean="0"/>
              <a:t>Поле скоростей в области </a:t>
            </a:r>
            <a:r>
              <a:rPr lang="en-US" sz="2400" dirty="0" smtClean="0"/>
              <a:t>D</a:t>
            </a:r>
            <a:r>
              <a:rPr lang="ru-RU" sz="2400" dirty="0" smtClean="0"/>
              <a:t>, индуцированное твердым телом при движении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400" dirty="0" smtClean="0"/>
              <a:t>Траекторию всех точек твердого тела для сравнения результатов решения уравнения переноса</a:t>
            </a:r>
            <a:endParaRPr lang="en-US" sz="2400" dirty="0" smtClean="0"/>
          </a:p>
          <a:p>
            <a:pPr marL="571500" indent="-514350">
              <a:buNone/>
            </a:pPr>
            <a:r>
              <a:rPr lang="ru-RU" sz="2800" dirty="0" smtClean="0"/>
              <a:t>Для нахождения положения и скоростей точек твердого тела в любой момент времени используется формула Эйлера: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5143512"/>
            <a:ext cx="6105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2. Характеристическая функция твердого тела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Характеристическая функция </a:t>
            </a:r>
            <a:r>
              <a:rPr lang="ru-RU" sz="2400" dirty="0" smtClean="0"/>
              <a:t>твердого тела представляет </a:t>
            </a:r>
            <a:r>
              <a:rPr lang="ru-RU" sz="2400" dirty="0"/>
              <a:t>собой </a:t>
            </a:r>
            <a:r>
              <a:rPr lang="ru-RU" sz="2400" dirty="0" smtClean="0"/>
              <a:t>функцию</a:t>
            </a:r>
            <a:r>
              <a:rPr lang="en-US" sz="2400" dirty="0" smtClean="0"/>
              <a:t> - </a:t>
            </a:r>
            <a:r>
              <a:rPr lang="ru-RU" sz="2400" dirty="0" smtClean="0"/>
              <a:t>индикатор:</a:t>
            </a:r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Уравнение </a:t>
            </a:r>
            <a:r>
              <a:rPr lang="ru-RU" sz="2400" dirty="0"/>
              <a:t>переноса — дифференциальное уравнение в частных производных, описывающее изменение скалярной величины в пространстве и времени:</a:t>
            </a:r>
            <a:endParaRPr lang="ru-RU" sz="2400" dirty="0" smtClean="0"/>
          </a:p>
          <a:p>
            <a:endParaRPr lang="ru-RU" sz="24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4572008"/>
            <a:ext cx="31527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428868"/>
            <a:ext cx="75152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2. Характеристическая функция твердого тела</a:t>
            </a:r>
            <a:endParaRPr lang="ru-RU" dirty="0"/>
          </a:p>
        </p:txBody>
      </p:sp>
      <p:pic>
        <p:nvPicPr>
          <p:cNvPr id="5" name="Содержимое 4" descr="ОписаниеПроцессаСеткаfij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8" y="1385983"/>
            <a:ext cx="9001156" cy="5386817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785</Words>
  <Application>Microsoft Office PowerPoint</Application>
  <PresentationFormat>Экран (4:3)</PresentationFormat>
  <Paragraphs>94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Численное решение уравнения переноса </vt:lpstr>
      <vt:lpstr>Введение</vt:lpstr>
      <vt:lpstr>Введение</vt:lpstr>
      <vt:lpstr>Постановка задачи VM</vt:lpstr>
      <vt:lpstr>1. Поле скоростей твердого тела</vt:lpstr>
      <vt:lpstr>1. Поле скоростей твердого тела</vt:lpstr>
      <vt:lpstr>1. Поле скоростей твердого тела</vt:lpstr>
      <vt:lpstr>2. Характеристическая функция твердого тела</vt:lpstr>
      <vt:lpstr>2. Характеристическая функция твердого тела</vt:lpstr>
      <vt:lpstr>2. Характеристическая функция твердого тела</vt:lpstr>
      <vt:lpstr>Постановка задачи</vt:lpstr>
      <vt:lpstr>Точное решение: Virtual Motion</vt:lpstr>
      <vt:lpstr>Дискретизация</vt:lpstr>
      <vt:lpstr>Положение центра масс</vt:lpstr>
      <vt:lpstr>Положение k-ой точки твердого тела</vt:lpstr>
      <vt:lpstr>Слайд 16</vt:lpstr>
      <vt:lpstr>Слайд 17</vt:lpstr>
      <vt:lpstr>Результаты вычислений </vt:lpstr>
      <vt:lpstr>Пример расчета</vt:lpstr>
      <vt:lpstr>Слайд 20</vt:lpstr>
      <vt:lpstr>Слайд 21</vt:lpstr>
      <vt:lpstr>Погрешность вычислиней</vt:lpstr>
      <vt:lpstr>Сходимость</vt:lpstr>
      <vt:lpstr>Схема THINC</vt:lpstr>
      <vt:lpstr>Слайд 25</vt:lpstr>
      <vt:lpstr>Дискретизация</vt:lpstr>
      <vt:lpstr>Слайд 27</vt:lpstr>
      <vt:lpstr>Слайд 28</vt:lpstr>
      <vt:lpstr>Слайд 29</vt:lpstr>
      <vt:lpstr>Слайд 30</vt:lpstr>
      <vt:lpstr>Пример расчета</vt:lpstr>
      <vt:lpstr>Слайд 32</vt:lpstr>
      <vt:lpstr>Заключение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Численное решение уравнения переноса</dc:title>
  <dc:creator>Григорий Сенченок</dc:creator>
  <cp:lastModifiedBy>Григорий Сенченок</cp:lastModifiedBy>
  <cp:revision>54</cp:revision>
  <dcterms:created xsi:type="dcterms:W3CDTF">2020-10-20T16:43:12Z</dcterms:created>
  <dcterms:modified xsi:type="dcterms:W3CDTF">2020-10-21T08:50:41Z</dcterms:modified>
</cp:coreProperties>
</file>